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80" r:id="rId4"/>
    <p:sldId id="294" r:id="rId5"/>
    <p:sldId id="295" r:id="rId6"/>
    <p:sldId id="296" r:id="rId7"/>
    <p:sldId id="286" r:id="rId8"/>
    <p:sldId id="283" r:id="rId9"/>
    <p:sldId id="292" r:id="rId10"/>
    <p:sldId id="282" r:id="rId11"/>
  </p:sldIdLst>
  <p:sldSz cx="9906000" cy="6858000" type="A4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99"/>
    <a:srgbClr val="FF3300"/>
    <a:srgbClr val="0033CC"/>
    <a:srgbClr val="6600FF"/>
    <a:srgbClr val="B1A9CF"/>
    <a:srgbClr val="009999"/>
    <a:srgbClr val="FF6633"/>
    <a:srgbClr val="F8F8F8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0148" autoAdjust="0"/>
  </p:normalViewPr>
  <p:slideViewPr>
    <p:cSldViewPr>
      <p:cViewPr>
        <p:scale>
          <a:sx n="75" d="100"/>
          <a:sy n="75" d="100"/>
        </p:scale>
        <p:origin x="-942" y="-6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1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AB56728A-7A2E-4BEB-9AF7-C1E27812FCB0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524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443A8AD-1095-4175-9A1D-BAAEA770072A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2618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8DF13-EFF5-465F-B9BA-43301C047B06}" type="slidenum">
              <a:rPr lang="ja-JP" altLang="en-US"/>
              <a:pPr/>
              <a:t>1</a:t>
            </a:fld>
            <a:endParaRPr lang="en-US" altLang="ja-JP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 sz="2400" dirty="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sz="2400" dirty="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25DCF2-D8BB-4094-94CF-D9C0C1BEFB20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4A140-65A3-49A3-9380-20363CDA78FC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46736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DE94F-48CB-4720-BD75-67EE94B3AC19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10754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1C423D41-3B01-4FE1-8690-47C1E9C057F7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18354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r>
              <a:rPr lang="ja-JP" altLang="en-US" dirty="0" smtClean="0"/>
              <a:t>アイコンをクリックしてクリップ アートを追加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F70696C0-7EBE-4D6F-9111-7B4F1CC1ADDD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48196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タイトル、クリップ アート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r>
              <a:rPr lang="ja-JP" altLang="en-US" dirty="0" smtClean="0"/>
              <a:t>アイコンをクリックしてクリップ アートを追加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9B475416-1BAA-4DA8-B7DE-CC91FCF4BA9C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25962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EA9FA1-465B-4690-ABE5-73CC86A68D38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55637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082A5-66A0-475C-85CA-87F947D03122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00729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CB35D1-028C-463D-A4A0-8262D70393A7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23545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8A2FCE-5B41-47BA-A35F-CFC60CC5A619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79055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B8C3A-AA6C-42DC-8384-2DA18AE949C8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10962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94D25-58B9-428F-A1E9-BB26ACA4B2D5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95486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A9F996-D543-4A41-B68E-AA583F741509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97377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755B3-7FC9-4BDF-BE12-098D0AE9F4EE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80467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ja-JP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902BD4A-3021-4202-A674-0E2BB5C9806D}" type="slidenum">
              <a:rPr lang="ja-JP" altLang="en-US"/>
              <a:pPr/>
              <a:t>‹#›</a:t>
            </a:fld>
            <a:endParaRPr lang="en-US" altLang="ja-JP" dirty="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 sz="2400" dirty="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sz="2400" dirty="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sz="2400" dirty="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4808" y="1978387"/>
            <a:ext cx="6552728" cy="200054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4400" dirty="0">
                <a:ea typeface="ＭＳ Ｐゴシック" pitchFamily="50" charset="-128"/>
              </a:rPr>
              <a:t>Difference of Limit by reference standard of RE</a:t>
            </a:r>
            <a:br>
              <a:rPr lang="en-US" altLang="ja-JP" sz="4400" dirty="0">
                <a:ea typeface="ＭＳ Ｐゴシック" pitchFamily="50" charset="-128"/>
              </a:rPr>
            </a:br>
            <a:r>
              <a:rPr lang="en-US" altLang="ja-JP" sz="3600" dirty="0" smtClean="0">
                <a:ea typeface="ＭＳ Ｐゴシック" pitchFamily="50" charset="-128"/>
              </a:rPr>
              <a:t>~Radiated </a:t>
            </a:r>
            <a:r>
              <a:rPr lang="en-US" altLang="ja-JP" sz="3600" dirty="0">
                <a:ea typeface="ＭＳ Ｐゴシック" pitchFamily="50" charset="-128"/>
              </a:rPr>
              <a:t>Emission Limits~</a:t>
            </a:r>
            <a:endParaRPr lang="ja-JP" altLang="en-US" sz="3600" dirty="0">
              <a:ea typeface="ＭＳ Ｐゴシック" pitchFamily="50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図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6" y="2658221"/>
            <a:ext cx="8802276" cy="3691929"/>
          </a:xfrm>
          <a:prstGeom prst="rect">
            <a:avLst/>
          </a:prstGeom>
          <a:noFill/>
          <a:ln w="476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802272" y="1412435"/>
            <a:ext cx="890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Noise Radiated from chassis, cables, etc.</a:t>
            </a:r>
          </a:p>
        </p:txBody>
      </p:sp>
      <p:sp>
        <p:nvSpPr>
          <p:cNvPr id="44" name="フリーフォーム 43"/>
          <p:cNvSpPr/>
          <p:nvPr/>
        </p:nvSpPr>
        <p:spPr bwMode="auto">
          <a:xfrm>
            <a:off x="2461491" y="2692128"/>
            <a:ext cx="788478" cy="901700"/>
          </a:xfrm>
          <a:custGeom>
            <a:avLst/>
            <a:gdLst>
              <a:gd name="connsiteX0" fmla="*/ 736741 w 788478"/>
              <a:gd name="connsiteY0" fmla="*/ 901700 h 901700"/>
              <a:gd name="connsiteX1" fmla="*/ 141 w 788478"/>
              <a:gd name="connsiteY1" fmla="*/ 520700 h 901700"/>
              <a:gd name="connsiteX2" fmla="*/ 787541 w 788478"/>
              <a:gd name="connsiteY2" fmla="*/ 330200 h 901700"/>
              <a:gd name="connsiteX3" fmla="*/ 127141 w 788478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478" h="901700">
                <a:moveTo>
                  <a:pt x="736741" y="901700"/>
                </a:moveTo>
                <a:cubicBezTo>
                  <a:pt x="364207" y="758825"/>
                  <a:pt x="-8326" y="615950"/>
                  <a:pt x="141" y="520700"/>
                </a:cubicBezTo>
                <a:cubicBezTo>
                  <a:pt x="8608" y="425450"/>
                  <a:pt x="766374" y="416983"/>
                  <a:pt x="787541" y="330200"/>
                </a:cubicBezTo>
                <a:cubicBezTo>
                  <a:pt x="808708" y="243417"/>
                  <a:pt x="467924" y="121708"/>
                  <a:pt x="127141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フリーフォーム 44"/>
          <p:cNvSpPr/>
          <p:nvPr/>
        </p:nvSpPr>
        <p:spPr bwMode="auto">
          <a:xfrm>
            <a:off x="4675844" y="2175483"/>
            <a:ext cx="788478" cy="901700"/>
          </a:xfrm>
          <a:custGeom>
            <a:avLst/>
            <a:gdLst>
              <a:gd name="connsiteX0" fmla="*/ 736741 w 788478"/>
              <a:gd name="connsiteY0" fmla="*/ 901700 h 901700"/>
              <a:gd name="connsiteX1" fmla="*/ 141 w 788478"/>
              <a:gd name="connsiteY1" fmla="*/ 520700 h 901700"/>
              <a:gd name="connsiteX2" fmla="*/ 787541 w 788478"/>
              <a:gd name="connsiteY2" fmla="*/ 330200 h 901700"/>
              <a:gd name="connsiteX3" fmla="*/ 127141 w 788478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478" h="901700">
                <a:moveTo>
                  <a:pt x="736741" y="901700"/>
                </a:moveTo>
                <a:cubicBezTo>
                  <a:pt x="364207" y="758825"/>
                  <a:pt x="-8326" y="615950"/>
                  <a:pt x="141" y="520700"/>
                </a:cubicBezTo>
                <a:cubicBezTo>
                  <a:pt x="8608" y="425450"/>
                  <a:pt x="766374" y="416983"/>
                  <a:pt x="787541" y="330200"/>
                </a:cubicBezTo>
                <a:cubicBezTo>
                  <a:pt x="808708" y="243417"/>
                  <a:pt x="467924" y="121708"/>
                  <a:pt x="127141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フリーフォーム 45"/>
          <p:cNvSpPr/>
          <p:nvPr/>
        </p:nvSpPr>
        <p:spPr bwMode="auto">
          <a:xfrm>
            <a:off x="7044842" y="2143361"/>
            <a:ext cx="788478" cy="901700"/>
          </a:xfrm>
          <a:custGeom>
            <a:avLst/>
            <a:gdLst>
              <a:gd name="connsiteX0" fmla="*/ 736741 w 788478"/>
              <a:gd name="connsiteY0" fmla="*/ 901700 h 901700"/>
              <a:gd name="connsiteX1" fmla="*/ 141 w 788478"/>
              <a:gd name="connsiteY1" fmla="*/ 520700 h 901700"/>
              <a:gd name="connsiteX2" fmla="*/ 787541 w 788478"/>
              <a:gd name="connsiteY2" fmla="*/ 330200 h 901700"/>
              <a:gd name="connsiteX3" fmla="*/ 127141 w 788478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478" h="901700">
                <a:moveTo>
                  <a:pt x="736741" y="901700"/>
                </a:moveTo>
                <a:cubicBezTo>
                  <a:pt x="364207" y="758825"/>
                  <a:pt x="-8326" y="615950"/>
                  <a:pt x="141" y="520700"/>
                </a:cubicBezTo>
                <a:cubicBezTo>
                  <a:pt x="8608" y="425450"/>
                  <a:pt x="766374" y="416983"/>
                  <a:pt x="787541" y="330200"/>
                </a:cubicBezTo>
                <a:cubicBezTo>
                  <a:pt x="808708" y="243417"/>
                  <a:pt x="467924" y="121708"/>
                  <a:pt x="127141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00882" y="5412531"/>
            <a:ext cx="1455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Power cable</a:t>
            </a:r>
            <a:endParaRPr kumimoji="1" lang="ja-JP" altLang="en-US" sz="1400" b="1" dirty="0"/>
          </a:p>
        </p:txBody>
      </p:sp>
      <p:sp>
        <p:nvSpPr>
          <p:cNvPr id="48" name="円/楕円 47"/>
          <p:cNvSpPr/>
          <p:nvPr/>
        </p:nvSpPr>
        <p:spPr bwMode="auto">
          <a:xfrm>
            <a:off x="3034106" y="3748100"/>
            <a:ext cx="360040" cy="1512169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15296" y="3654053"/>
            <a:ext cx="66005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EUT</a:t>
            </a:r>
            <a:endParaRPr kumimoji="1" lang="ja-JP" altLang="en-US" sz="14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25243" y="2060848"/>
            <a:ext cx="257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Radiated noise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4313" y="667092"/>
            <a:ext cx="7289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>
                <a:solidFill>
                  <a:srgbClr val="000066"/>
                </a:solidFill>
                <a:ea typeface="ＭＳ Ｐゴシック" charset="-128"/>
              </a:rPr>
              <a:t>What is </a:t>
            </a:r>
            <a:r>
              <a:rPr lang="en-US" altLang="ja-JP" sz="3600" dirty="0">
                <a:solidFill>
                  <a:srgbClr val="000066"/>
                </a:solidFill>
              </a:rPr>
              <a:t>Radiated Emission Limits?</a:t>
            </a:r>
            <a:endParaRPr kumimoji="1" lang="en-US" altLang="ja-JP" sz="3600" dirty="0">
              <a:solidFill>
                <a:srgbClr val="00006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5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5"/>
          <a:stretch/>
        </p:blipFill>
        <p:spPr bwMode="auto">
          <a:xfrm>
            <a:off x="1280592" y="2917289"/>
            <a:ext cx="8415456" cy="3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465684" y="1325959"/>
            <a:ext cx="9671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a typeface="ＭＳ Ｐゴシック" charset="-128"/>
              </a:rPr>
              <a:t>Example </a:t>
            </a:r>
            <a:r>
              <a:rPr kumimoji="1" lang="en-US" altLang="ja-JP" sz="2400" dirty="0">
                <a:ea typeface="ＭＳ Ｐゴシック" charset="-128"/>
              </a:rPr>
              <a:t>of test </a:t>
            </a:r>
            <a:r>
              <a:rPr kumimoji="1" lang="en-US" altLang="ja-JP" sz="2400" dirty="0" smtClean="0">
                <a:ea typeface="ＭＳ Ｐゴシック" charset="-128"/>
              </a:rPr>
              <a:t>result is shown as below(PCA600F-5).</a:t>
            </a:r>
          </a:p>
          <a:p>
            <a:r>
              <a:rPr lang="en-US" altLang="ja-JP" sz="2400" dirty="0"/>
              <a:t>The horizontal axis is the frequency, and the vertical axis is the noise </a:t>
            </a:r>
            <a:r>
              <a:rPr lang="en-US" altLang="ja-JP" sz="2400" dirty="0" smtClean="0"/>
              <a:t>level.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Noise level shall be below the limit to comply with the EMI standard.</a:t>
            </a:r>
          </a:p>
          <a:p>
            <a:endParaRPr lang="en-US" altLang="ja-JP" sz="2400" dirty="0"/>
          </a:p>
        </p:txBody>
      </p:sp>
      <p:sp>
        <p:nvSpPr>
          <p:cNvPr id="7" name="右矢印 6"/>
          <p:cNvSpPr/>
          <p:nvPr/>
        </p:nvSpPr>
        <p:spPr bwMode="auto">
          <a:xfrm rot="16200000">
            <a:off x="3730739" y="3915413"/>
            <a:ext cx="962107" cy="533806"/>
          </a:xfrm>
          <a:prstGeom prst="rightArrow">
            <a:avLst>
              <a:gd name="adj1" fmla="val 50000"/>
              <a:gd name="adj2" fmla="val 90701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213" y="4037519"/>
            <a:ext cx="143965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BAD !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545" y="4116874"/>
            <a:ext cx="82304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Noise Level</a:t>
            </a:r>
            <a:endParaRPr kumimoji="1" lang="ja-JP" altLang="en-US" sz="1400" b="1" dirty="0"/>
          </a:p>
        </p:txBody>
      </p:sp>
      <p:sp>
        <p:nvSpPr>
          <p:cNvPr id="24" name="右矢印 23"/>
          <p:cNvSpPr/>
          <p:nvPr/>
        </p:nvSpPr>
        <p:spPr bwMode="auto">
          <a:xfrm rot="16200000">
            <a:off x="461526" y="4981423"/>
            <a:ext cx="934265" cy="482027"/>
          </a:xfrm>
          <a:prstGeom prst="rightArrow">
            <a:avLst>
              <a:gd name="adj1" fmla="val 50000"/>
              <a:gd name="adj2" fmla="val 90701"/>
            </a:avLst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4281271" y="5785757"/>
            <a:ext cx="1029850" cy="450471"/>
          </a:xfrm>
          <a:prstGeom prst="rightArrow">
            <a:avLst>
              <a:gd name="adj1" fmla="val 50000"/>
              <a:gd name="adj2" fmla="val 90701"/>
            </a:avLst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27329" y="6361583"/>
            <a:ext cx="1937734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Noise Frequency</a:t>
            </a:r>
            <a:endParaRPr kumimoji="1" lang="ja-JP" altLang="en-US" sz="14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469132" y="656724"/>
            <a:ext cx="4621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>
                <a:solidFill>
                  <a:srgbClr val="000066"/>
                </a:solidFill>
                <a:ea typeface="ＭＳ Ｐゴシック" charset="-128"/>
              </a:rPr>
              <a:t>Example of test result</a:t>
            </a:r>
          </a:p>
        </p:txBody>
      </p:sp>
    </p:spTree>
    <p:extLst>
      <p:ext uri="{BB962C8B-B14F-4D97-AF65-F5344CB8AC3E}">
        <p14:creationId xmlns:p14="http://schemas.microsoft.com/office/powerpoint/2010/main" val="3997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88504" y="620688"/>
            <a:ext cx="8109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 smtClean="0">
                <a:solidFill>
                  <a:srgbClr val="000066"/>
                </a:solidFill>
                <a:ea typeface="ＭＳ Ｐゴシック" charset="-128"/>
              </a:rPr>
              <a:t>How is </a:t>
            </a:r>
            <a:r>
              <a:rPr lang="en-US" altLang="ja-JP" sz="3600" dirty="0">
                <a:solidFill>
                  <a:srgbClr val="000066"/>
                </a:solidFill>
              </a:rPr>
              <a:t>Radiated Emission measured </a:t>
            </a:r>
            <a:r>
              <a:rPr lang="en-US" altLang="ja-JP" sz="3600" dirty="0" smtClean="0">
                <a:solidFill>
                  <a:srgbClr val="000066"/>
                </a:solidFill>
              </a:rPr>
              <a:t>?</a:t>
            </a:r>
            <a:endParaRPr kumimoji="1" lang="en-US" altLang="ja-JP" sz="3600" dirty="0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1433720" y="331499"/>
            <a:ext cx="1847293" cy="9361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496" y="1412435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When operating equipment, the strength of </a:t>
            </a:r>
            <a:r>
              <a:rPr lang="en-US" altLang="ja-JP" sz="2000" dirty="0" smtClean="0"/>
              <a:t>electromagnetic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waves </a:t>
            </a:r>
            <a:r>
              <a:rPr lang="en-US" altLang="ja-JP" sz="2000" dirty="0"/>
              <a:t>is measured in a range of specified frequencies location 3 or 10 m away from the </a:t>
            </a:r>
            <a:r>
              <a:rPr lang="en-US" altLang="ja-JP" sz="2000" dirty="0" smtClean="0"/>
              <a:t>equipment. </a:t>
            </a:r>
            <a:r>
              <a:rPr lang="en-US" altLang="ja-JP" sz="2000" dirty="0"/>
              <a:t>The limit value differs depending on </a:t>
            </a:r>
            <a:r>
              <a:rPr lang="en-US" altLang="ja-JP" sz="2000" dirty="0" smtClean="0"/>
              <a:t>which the distance.</a:t>
            </a:r>
            <a:endParaRPr lang="en-US" altLang="ja-JP" sz="2000" dirty="0"/>
          </a:p>
        </p:txBody>
      </p:sp>
      <p:sp>
        <p:nvSpPr>
          <p:cNvPr id="44" name="サブタイトル 2"/>
          <p:cNvSpPr txBox="1">
            <a:spLocks/>
          </p:cNvSpPr>
          <p:nvPr/>
        </p:nvSpPr>
        <p:spPr bwMode="auto">
          <a:xfrm>
            <a:off x="416496" y="2592928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endParaRPr lang="ja-JP" altLang="en-US" sz="2800" dirty="0">
              <a:latin typeface="+mn-ea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3" b="12894"/>
          <a:stretch/>
        </p:blipFill>
        <p:spPr bwMode="auto">
          <a:xfrm>
            <a:off x="272480" y="2613867"/>
            <a:ext cx="5061699" cy="27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45802"/>
              </p:ext>
            </p:extLst>
          </p:nvPr>
        </p:nvGraphicFramePr>
        <p:xfrm>
          <a:off x="5459789" y="2878257"/>
          <a:ext cx="3734049" cy="168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72"/>
                <a:gridCol w="657261"/>
                <a:gridCol w="1314520"/>
                <a:gridCol w="1466196"/>
              </a:tblGrid>
              <a:tr h="38294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+mn-lt"/>
                        </a:rPr>
                        <a:t>No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Distance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 range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Class  B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limits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uV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/m)</a:t>
                      </a:r>
                    </a:p>
                  </a:txBody>
                  <a:tcPr marL="9525" marR="9525" marT="9525" marB="0" anchor="ctr"/>
                </a:tc>
              </a:tr>
              <a:tr h="3063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1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</a:rPr>
                        <a:t>10</a:t>
                      </a:r>
                      <a:endParaRPr kumimoji="1" lang="ja-JP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to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063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2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 to 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3063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3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</a:rPr>
                        <a:t>3</a:t>
                      </a:r>
                      <a:endParaRPr kumimoji="1" lang="ja-JP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to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063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4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 to 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8"/>
          <a:stretch/>
        </p:blipFill>
        <p:spPr bwMode="auto">
          <a:xfrm>
            <a:off x="5334179" y="4704421"/>
            <a:ext cx="3245045" cy="18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812540" y="5437474"/>
            <a:ext cx="428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Fig Example of Radiated Emission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Measurement Configuration</a:t>
            </a:r>
            <a:endParaRPr lang="en-US" altLang="ja-JP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76101" r="78414" b="11462"/>
          <a:stretch/>
        </p:blipFill>
        <p:spPr bwMode="auto">
          <a:xfrm>
            <a:off x="8425953" y="5437474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933906" y="4391592"/>
            <a:ext cx="72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10m</a:t>
            </a:r>
            <a:endParaRPr lang="en-US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83137" y="5560584"/>
            <a:ext cx="72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3</a:t>
            </a:r>
            <a:r>
              <a:rPr lang="en-US" altLang="ja-JP" sz="1200" dirty="0" smtClean="0"/>
              <a:t>m</a:t>
            </a:r>
            <a:endParaRPr lang="en-US" altLang="ja-JP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83137" y="5360133"/>
            <a:ext cx="72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10m</a:t>
            </a:r>
            <a:endParaRPr lang="en-US" altLang="ja-JP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3060" y="2564904"/>
            <a:ext cx="428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Limit level depending on the 3m/10m method</a:t>
            </a:r>
            <a:endParaRPr lang="en-US" altLang="ja-JP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29064" y="645333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Fig  depending </a:t>
            </a:r>
            <a:r>
              <a:rPr lang="en-US" altLang="ja-JP" sz="1600" dirty="0"/>
              <a:t>on which the distance</a:t>
            </a:r>
          </a:p>
        </p:txBody>
      </p:sp>
    </p:spTree>
    <p:extLst>
      <p:ext uri="{BB962C8B-B14F-4D97-AF65-F5344CB8AC3E}">
        <p14:creationId xmlns:p14="http://schemas.microsoft.com/office/powerpoint/2010/main" val="14528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09501\Desktop\pi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08" y="2492896"/>
            <a:ext cx="5178896" cy="32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88504" y="620688"/>
            <a:ext cx="8109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 smtClean="0">
                <a:solidFill>
                  <a:srgbClr val="000066"/>
                </a:solidFill>
                <a:ea typeface="ＭＳ Ｐゴシック" charset="-128"/>
              </a:rPr>
              <a:t>How is </a:t>
            </a:r>
            <a:r>
              <a:rPr lang="en-US" altLang="ja-JP" sz="3600" dirty="0">
                <a:solidFill>
                  <a:srgbClr val="000066"/>
                </a:solidFill>
              </a:rPr>
              <a:t>Radiated Emission measured </a:t>
            </a:r>
            <a:r>
              <a:rPr lang="en-US" altLang="ja-JP" sz="3600" dirty="0" smtClean="0">
                <a:solidFill>
                  <a:srgbClr val="000066"/>
                </a:solidFill>
              </a:rPr>
              <a:t>?</a:t>
            </a:r>
            <a:endParaRPr kumimoji="1" lang="en-US" altLang="ja-JP" sz="3600" dirty="0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1433720" y="331499"/>
            <a:ext cx="1847293" cy="9361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496" y="1412435"/>
            <a:ext cx="8903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Cosel has an </a:t>
            </a:r>
            <a:r>
              <a:rPr lang="en-US" altLang="ja-JP" sz="2000" dirty="0"/>
              <a:t>Anechoic </a:t>
            </a:r>
            <a:r>
              <a:rPr lang="en-US" altLang="ja-JP" sz="2000" dirty="0" smtClean="0"/>
              <a:t>chamber* complies with 3m low. </a:t>
            </a:r>
            <a:r>
              <a:rPr kumimoji="1" lang="en-US" altLang="ja-JP" sz="2000" dirty="0" smtClean="0"/>
              <a:t> </a:t>
            </a:r>
          </a:p>
          <a:p>
            <a:r>
              <a:rPr kumimoji="1" lang="en-US" altLang="ja-JP" sz="2000" dirty="0" smtClean="0"/>
              <a:t>So, </a:t>
            </a:r>
            <a:r>
              <a:rPr lang="en-US" altLang="ja-JP" sz="2000" dirty="0" err="1"/>
              <a:t>Cosel's</a:t>
            </a:r>
            <a:r>
              <a:rPr lang="en-US" altLang="ja-JP" sz="2000" dirty="0"/>
              <a:t> power </a:t>
            </a:r>
            <a:r>
              <a:rPr lang="en-US" altLang="ja-JP" sz="2000" dirty="0" smtClean="0"/>
              <a:t>supplies</a:t>
            </a:r>
            <a:r>
              <a:rPr kumimoji="1" lang="en-US" altLang="ja-JP" sz="2000" dirty="0" smtClean="0"/>
              <a:t> </a:t>
            </a:r>
            <a:r>
              <a:rPr lang="en-US" altLang="ja-JP" sz="2000" dirty="0"/>
              <a:t>Radiated </a:t>
            </a:r>
            <a:r>
              <a:rPr lang="en-US" altLang="ja-JP" sz="2000" dirty="0" smtClean="0"/>
              <a:t>Emission</a:t>
            </a:r>
            <a:r>
              <a:rPr kumimoji="1" lang="en-US" altLang="ja-JP" sz="2000" dirty="0" smtClean="0"/>
              <a:t> are measured by 3m low.</a:t>
            </a:r>
            <a:endParaRPr kumimoji="1" lang="en-US" altLang="ja-JP" sz="2000" dirty="0"/>
          </a:p>
        </p:txBody>
      </p:sp>
      <p:sp>
        <p:nvSpPr>
          <p:cNvPr id="44" name="サブタイトル 2"/>
          <p:cNvSpPr txBox="1">
            <a:spLocks/>
          </p:cNvSpPr>
          <p:nvPr/>
        </p:nvSpPr>
        <p:spPr bwMode="auto">
          <a:xfrm>
            <a:off x="811064" y="1556792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endParaRPr lang="ja-JP" altLang="en-US" sz="28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6788" y="5919663"/>
            <a:ext cx="90190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u="sng" dirty="0" smtClean="0"/>
              <a:t>Anechoic </a:t>
            </a:r>
            <a:r>
              <a:rPr lang="en-US" altLang="ja-JP" u="sng" dirty="0"/>
              <a:t>chamber </a:t>
            </a:r>
            <a:endParaRPr lang="en-US" altLang="ja-JP" u="sng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sz="1600" dirty="0" smtClean="0"/>
              <a:t>Refers </a:t>
            </a:r>
            <a:r>
              <a:rPr lang="en-US" altLang="ja-JP" sz="1600" dirty="0"/>
              <a:t>to a facility to be used to create an electromagnetically isolated </a:t>
            </a:r>
            <a:r>
              <a:rPr lang="en-US" altLang="ja-JP" sz="1600" dirty="0" smtClean="0"/>
              <a:t>environment</a:t>
            </a:r>
            <a:r>
              <a:rPr lang="en-US" altLang="ja-JP" sz="1600" dirty="0"/>
              <a:t>; the interior </a:t>
            </a:r>
            <a:endParaRPr lang="en-US" altLang="ja-JP" sz="1600" dirty="0" smtClean="0"/>
          </a:p>
          <a:p>
            <a:r>
              <a:rPr lang="en-US" altLang="ja-JP" sz="1600" dirty="0"/>
              <a:t>  </a:t>
            </a:r>
            <a:r>
              <a:rPr lang="en-US" altLang="ja-JP" sz="1600" dirty="0" smtClean="0"/>
              <a:t>  surfaces </a:t>
            </a:r>
            <a:r>
              <a:rPr lang="en-US" altLang="ja-JP" sz="1600" dirty="0"/>
              <a:t>of the chamber absorb radio frequency waves.                                                                             </a:t>
            </a:r>
            <a:endParaRPr kumimoji="1" lang="en-US" altLang="ja-JP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90304" y="3853155"/>
            <a:ext cx="1008112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Antenna</a:t>
            </a:r>
            <a:endParaRPr kumimoji="1" lang="ja-JP" altLang="en-US" sz="1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54684" y="3853155"/>
            <a:ext cx="1118396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Turn</a:t>
            </a:r>
            <a:r>
              <a:rPr kumimoji="1" lang="ja-JP" altLang="en-US" sz="1400" b="1" dirty="0" smtClean="0"/>
              <a:t>　</a:t>
            </a:r>
            <a:r>
              <a:rPr kumimoji="1" lang="en-US" altLang="ja-JP" sz="1400" b="1" dirty="0" smtClean="0"/>
              <a:t>table</a:t>
            </a:r>
            <a:endParaRPr kumimoji="1" lang="ja-JP" altLang="en-US" sz="1400" b="1" dirty="0"/>
          </a:p>
        </p:txBody>
      </p:sp>
      <p:sp>
        <p:nvSpPr>
          <p:cNvPr id="16" name="右矢印 15"/>
          <p:cNvSpPr/>
          <p:nvPr/>
        </p:nvSpPr>
        <p:spPr bwMode="auto">
          <a:xfrm>
            <a:off x="2144689" y="3894029"/>
            <a:ext cx="2087076" cy="533806"/>
          </a:xfrm>
          <a:prstGeom prst="rightArrow">
            <a:avLst>
              <a:gd name="adj1" fmla="val 50000"/>
              <a:gd name="adj2" fmla="val 90701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26" name="Picture 2" descr="C:\Users\209501\Desktop\p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8" y="2205386"/>
            <a:ext cx="2228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88504" y="620688"/>
            <a:ext cx="892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 smtClean="0">
                <a:solidFill>
                  <a:srgbClr val="000066"/>
                </a:solidFill>
                <a:ea typeface="ＭＳ Ｐゴシック" charset="-128"/>
              </a:rPr>
              <a:t>Name of EMI  standard depending on the region</a:t>
            </a:r>
            <a:endParaRPr kumimoji="1" lang="en-US" altLang="ja-JP" sz="3200" dirty="0">
              <a:solidFill>
                <a:srgbClr val="000066"/>
              </a:solidFill>
              <a:ea typeface="ＭＳ Ｐゴシック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664" y="0"/>
            <a:ext cx="29622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72480" y="147963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EMI </a:t>
            </a:r>
            <a:r>
              <a:rPr lang="en-US" altLang="ja-JP" sz="2400" dirty="0"/>
              <a:t>standard </a:t>
            </a:r>
            <a:r>
              <a:rPr lang="en-US" altLang="ja-JP" sz="2400" dirty="0" smtClean="0"/>
              <a:t>name is different depending on the region.</a:t>
            </a:r>
          </a:p>
          <a:p>
            <a:r>
              <a:rPr lang="en-US" altLang="ja-JP" sz="2400" dirty="0" smtClean="0"/>
              <a:t>The major </a:t>
            </a:r>
            <a:r>
              <a:rPr lang="en-US" altLang="ja-JP" sz="2400" dirty="0"/>
              <a:t>standards are shown below.</a:t>
            </a:r>
            <a:endParaRPr kumimoji="1"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6237" y="2679303"/>
            <a:ext cx="957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■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CISPR</a:t>
            </a:r>
            <a:endParaRPr kumimoji="1"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6237" y="311735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■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FCC</a:t>
            </a:r>
            <a:r>
              <a:rPr lang="ja-JP" altLang="en-US" sz="2400" dirty="0" smtClean="0"/>
              <a:t>　　 　</a:t>
            </a:r>
            <a:endParaRPr kumimoji="1"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6237" y="359062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■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VDE</a:t>
            </a:r>
            <a:r>
              <a:rPr lang="ja-JP" altLang="en-US" sz="2400" dirty="0" smtClean="0"/>
              <a:t>　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6237" y="40406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■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VCCI</a:t>
            </a:r>
            <a:r>
              <a:rPr lang="ja-JP" altLang="en-US" sz="2400" dirty="0" smtClean="0"/>
              <a:t>　</a:t>
            </a:r>
            <a:endParaRPr kumimoji="1"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819" y="485087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・・・　</a:t>
            </a:r>
            <a:endParaRPr kumimoji="1" lang="en-US" altLang="ja-JP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40632" y="2658467"/>
            <a:ext cx="957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: International </a:t>
            </a:r>
            <a:r>
              <a:rPr lang="en-US" altLang="ja-JP" sz="2400" dirty="0"/>
              <a:t>Special Committee on Radio Interference</a:t>
            </a:r>
            <a:endParaRPr kumimoji="1"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71886" y="311735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: The </a:t>
            </a:r>
            <a:r>
              <a:rPr lang="en-US" altLang="ja-JP" sz="2400" dirty="0"/>
              <a:t>Federal Communications </a:t>
            </a:r>
            <a:r>
              <a:rPr lang="en-US" altLang="ja-JP" sz="2400" dirty="0" smtClean="0"/>
              <a:t>Commission(U.S.A) </a:t>
            </a:r>
            <a:r>
              <a:rPr lang="ja-JP" altLang="en-US" sz="2400" dirty="0" smtClean="0"/>
              <a:t>　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71886" y="4052293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: Voluntary Control Council for </a:t>
            </a:r>
            <a:r>
              <a:rPr lang="en-US" altLang="ja-JP" sz="2400" dirty="0" smtClean="0"/>
              <a:t>Interference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by Information Technology </a:t>
            </a:r>
            <a:r>
              <a:rPr lang="en-US" altLang="ja-JP" sz="2400" dirty="0" smtClean="0"/>
              <a:t>Equipment(Japan) </a:t>
            </a:r>
            <a:endParaRPr kumimoji="1" lang="en-US" altLang="ja-JP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40631" y="3568900"/>
            <a:ext cx="821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: </a:t>
            </a:r>
            <a:r>
              <a:rPr lang="en-US" altLang="ja-JP" sz="2400" dirty="0" smtClean="0"/>
              <a:t>Verband Deutscher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Elektrotechniker(Germany)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581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565386"/>
            <a:ext cx="8186659" cy="222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r="982" b="9300"/>
          <a:stretch/>
        </p:blipFill>
        <p:spPr bwMode="auto">
          <a:xfrm>
            <a:off x="590124" y="4787730"/>
            <a:ext cx="8110885" cy="18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88504" y="620688"/>
            <a:ext cx="821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 smtClean="0">
                <a:solidFill>
                  <a:srgbClr val="000066"/>
                </a:solidFill>
                <a:ea typeface="ＭＳ Ｐゴシック" charset="-128"/>
              </a:rPr>
              <a:t>Limit level depending on the equipment</a:t>
            </a:r>
            <a:endParaRPr kumimoji="1" lang="en-US" altLang="ja-JP" sz="3600" dirty="0">
              <a:solidFill>
                <a:srgbClr val="000066"/>
              </a:solidFill>
              <a:ea typeface="ＭＳ Ｐゴシック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84" y="0"/>
            <a:ext cx="533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5684" y="1479631"/>
            <a:ext cx="923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The limit value differs </a:t>
            </a:r>
            <a:r>
              <a:rPr lang="en-US" altLang="ja-JP" sz="2400" dirty="0" smtClean="0"/>
              <a:t>depending on the standard, and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limit value differs depending on the equipment. The </a:t>
            </a:r>
            <a:r>
              <a:rPr lang="en-US" altLang="ja-JP" sz="2400" dirty="0"/>
              <a:t>limit value list for each standard is shown below.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2" name="正方形/長方形 1"/>
          <p:cNvSpPr/>
          <p:nvPr/>
        </p:nvSpPr>
        <p:spPr bwMode="auto">
          <a:xfrm>
            <a:off x="966585" y="3676558"/>
            <a:ext cx="7734423" cy="729952"/>
          </a:xfrm>
          <a:prstGeom prst="rect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40632" y="3891899"/>
            <a:ext cx="10673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Product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136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776536" y="1556792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ja-JP" sz="2800" dirty="0" smtClean="0">
              <a:latin typeface="+mn-ea"/>
            </a:endParaRPr>
          </a:p>
          <a:p>
            <a:pPr marL="0" indent="0">
              <a:buNone/>
            </a:pP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endParaRPr lang="ja-JP" altLang="en-US" sz="2800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84" y="0"/>
            <a:ext cx="533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5684" y="1479631"/>
            <a:ext cx="9527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Assuming compliance with </a:t>
            </a:r>
            <a:r>
              <a:rPr lang="en-US" altLang="ja-JP" sz="2400" dirty="0" smtClean="0"/>
              <a:t>EN55011/55022, </a:t>
            </a:r>
            <a:r>
              <a:rPr lang="en-US" altLang="ja-JP" sz="2400" dirty="0"/>
              <a:t>Cosel's </a:t>
            </a:r>
            <a:r>
              <a:rPr lang="en-US" altLang="ja-JP" sz="2400" dirty="0" smtClean="0"/>
              <a:t>power supplies are </a:t>
            </a:r>
            <a:r>
              <a:rPr lang="en-US" altLang="ja-JP" sz="2400" dirty="0"/>
              <a:t>basically </a:t>
            </a:r>
            <a:r>
              <a:rPr lang="en-US" altLang="ja-JP" sz="2400" dirty="0" smtClean="0"/>
              <a:t>designed as bellow.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94756" y="4030092"/>
            <a:ext cx="5524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/>
          </a:p>
          <a:p>
            <a:r>
              <a:rPr lang="ja-JP" altLang="en-US" sz="2000" dirty="0" smtClean="0"/>
              <a:t>＊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"Class B" is a stricter requirement 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value </a:t>
            </a:r>
            <a:r>
              <a:rPr lang="en-US" altLang="ja-JP" sz="2000" dirty="0"/>
              <a:t>than "Class A</a:t>
            </a:r>
            <a:r>
              <a:rPr lang="en-US" altLang="ja-JP" sz="2000" dirty="0" smtClean="0"/>
              <a:t>".</a:t>
            </a:r>
            <a:endParaRPr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0953" y="2348880"/>
            <a:ext cx="923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■</a:t>
            </a:r>
            <a:r>
              <a:rPr lang="en-US" altLang="ja-JP" sz="2400" dirty="0"/>
              <a:t>Enclosed </a:t>
            </a:r>
            <a:r>
              <a:rPr lang="en-US" altLang="ja-JP" sz="2400" dirty="0" smtClean="0"/>
              <a:t>Type                               </a:t>
            </a:r>
            <a:r>
              <a:rPr lang="en-US" altLang="ja-JP" sz="2400" dirty="0"/>
              <a:t>:  Class </a:t>
            </a:r>
            <a:r>
              <a:rPr lang="en-US" altLang="ja-JP" sz="2400" dirty="0" smtClean="0"/>
              <a:t>B</a:t>
            </a:r>
            <a:endParaRPr lang="en-US" altLang="ja-JP" sz="2400" dirty="0"/>
          </a:p>
          <a:p>
            <a:r>
              <a:rPr lang="ja-JP" altLang="en-US" sz="2400" dirty="0" smtClean="0"/>
              <a:t>■</a:t>
            </a:r>
            <a:r>
              <a:rPr lang="en-US" altLang="ja-JP" sz="2400" dirty="0"/>
              <a:t>PCB Mount, Power module </a:t>
            </a:r>
            <a:r>
              <a:rPr lang="en-US" altLang="ja-JP" sz="2400" dirty="0" smtClean="0"/>
              <a:t>Type  :  </a:t>
            </a:r>
            <a:r>
              <a:rPr lang="en-US" altLang="ja-JP" sz="2400" dirty="0"/>
              <a:t>Class A (with external parts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2082" y="3238470"/>
            <a:ext cx="90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 There are some </a:t>
            </a:r>
            <a:r>
              <a:rPr lang="en-US" altLang="ja-JP" dirty="0"/>
              <a:t>exceptions, </a:t>
            </a:r>
            <a:r>
              <a:rPr lang="en-US" altLang="ja-JP" dirty="0" smtClean="0"/>
              <a:t>so please </a:t>
            </a:r>
            <a:r>
              <a:rPr lang="en-US" altLang="ja-JP" dirty="0"/>
              <a:t>check the specification </a:t>
            </a:r>
            <a:r>
              <a:rPr lang="en-US" altLang="ja-JP" dirty="0" smtClean="0"/>
              <a:t>sheet for the detail. </a:t>
            </a:r>
            <a:endParaRPr lang="en-US" altLang="ja-JP" dirty="0"/>
          </a:p>
        </p:txBody>
      </p:sp>
      <p:sp>
        <p:nvSpPr>
          <p:cNvPr id="15" name="正方形/長方形 14"/>
          <p:cNvSpPr/>
          <p:nvPr/>
        </p:nvSpPr>
        <p:spPr>
          <a:xfrm>
            <a:off x="488504" y="620688"/>
            <a:ext cx="821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 smtClean="0">
                <a:solidFill>
                  <a:srgbClr val="000066"/>
                </a:solidFill>
                <a:ea typeface="ＭＳ Ｐゴシック" charset="-128"/>
              </a:rPr>
              <a:t>Limit level depending on the equipment</a:t>
            </a:r>
            <a:endParaRPr kumimoji="1" lang="en-US" altLang="ja-JP" sz="3600" dirty="0">
              <a:solidFill>
                <a:srgbClr val="000066"/>
              </a:solidFill>
              <a:ea typeface="ＭＳ Ｐゴシック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9"/>
          <a:stretch/>
        </p:blipFill>
        <p:spPr bwMode="auto">
          <a:xfrm>
            <a:off x="344489" y="3839640"/>
            <a:ext cx="4191874" cy="27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2936776" y="6447685"/>
            <a:ext cx="552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Fig Limits of EN55011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3113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88504" y="620688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srgbClr val="000066"/>
                </a:solidFill>
              </a:rPr>
              <a:t>Summary</a:t>
            </a:r>
            <a:endParaRPr kumimoji="1" lang="en-US" altLang="ja-JP" sz="4400" dirty="0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3380" y="1374306"/>
            <a:ext cx="9285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/>
          </a:p>
          <a:p>
            <a:r>
              <a:rPr lang="en-US" altLang="ja-JP" sz="2400" dirty="0" smtClean="0"/>
              <a:t>-The limit </a:t>
            </a:r>
            <a:r>
              <a:rPr lang="en-US" altLang="ja-JP" sz="2400" dirty="0"/>
              <a:t>values </a:t>
            </a:r>
            <a:r>
              <a:rPr lang="en-US" altLang="ja-JP" sz="2400" dirty="0" smtClean="0"/>
              <a:t>are different depending </a:t>
            </a:r>
            <a:r>
              <a:rPr lang="en-US" altLang="ja-JP" sz="2400" dirty="0"/>
              <a:t>on </a:t>
            </a:r>
            <a:r>
              <a:rPr lang="en-US" altLang="ja-JP" sz="2400" dirty="0" smtClean="0"/>
              <a:t>the customer's </a:t>
            </a:r>
            <a:r>
              <a:rPr lang="en-US" altLang="ja-JP" sz="2400" dirty="0"/>
              <a:t>equipment and </a:t>
            </a:r>
            <a:r>
              <a:rPr lang="en-US" altLang="ja-JP" sz="2400" dirty="0" smtClean="0"/>
              <a:t>region/country</a:t>
            </a:r>
            <a:r>
              <a:rPr lang="en-US" altLang="ja-JP" sz="2400" dirty="0"/>
              <a:t>.</a:t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-Depending </a:t>
            </a:r>
            <a:r>
              <a:rPr lang="en-US" altLang="ja-JP" sz="2400" dirty="0"/>
              <a:t>on the customer's </a:t>
            </a:r>
            <a:r>
              <a:rPr lang="en-US" altLang="ja-JP" sz="2400" dirty="0" smtClean="0"/>
              <a:t>requirement, to </a:t>
            </a:r>
            <a:r>
              <a:rPr lang="en-US" altLang="ja-JP" sz="2400" dirty="0"/>
              <a:t>add a filter circuit for noise </a:t>
            </a:r>
            <a:r>
              <a:rPr lang="en-US" altLang="ja-JP" sz="2400" dirty="0" smtClean="0"/>
              <a:t>reduction might be necessary.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/>
              <a:t>example, </a:t>
            </a:r>
            <a:r>
              <a:rPr lang="en-US" altLang="ja-JP" sz="2400" dirty="0" smtClean="0"/>
              <a:t>using cable, casing etc.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-When </a:t>
            </a:r>
            <a:r>
              <a:rPr lang="en-US" altLang="ja-JP" sz="2400" dirty="0"/>
              <a:t>some </a:t>
            </a:r>
            <a:r>
              <a:rPr lang="en-US" altLang="ja-JP" sz="2400" dirty="0" smtClean="0"/>
              <a:t>customer has </a:t>
            </a:r>
            <a:r>
              <a:rPr lang="en-US" altLang="ja-JP" sz="2400" dirty="0"/>
              <a:t>trouble with noise, please check the customer's </a:t>
            </a:r>
            <a:r>
              <a:rPr lang="en-US" altLang="ja-JP" sz="2400" dirty="0" smtClean="0"/>
              <a:t>requirement and limit </a:t>
            </a:r>
            <a:r>
              <a:rPr lang="en-US" altLang="ja-JP" sz="2400" dirty="0"/>
              <a:t>value.</a:t>
            </a:r>
          </a:p>
        </p:txBody>
      </p:sp>
    </p:spTree>
    <p:extLst>
      <p:ext uri="{BB962C8B-B14F-4D97-AF65-F5344CB8AC3E}">
        <p14:creationId xmlns:p14="http://schemas.microsoft.com/office/powerpoint/2010/main" val="8831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F02116C-E777-4222-BC85-6F180BD91F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FRProposal</Template>
  <TotalTime>3434</TotalTime>
  <Words>432</Words>
  <Application>Microsoft Office PowerPoint</Application>
  <PresentationFormat>A4 210 x 297 mm</PresentationFormat>
  <Paragraphs>88</Paragraphs>
  <Slides>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FRProposal</vt:lpstr>
      <vt:lpstr>Difference of Limit by reference standard of RE ~Radiated Emission Limits~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/ failure rate</dc:title>
  <dc:creator>椎名 智史</dc:creator>
  <cp:lastModifiedBy>Shintaro Mizukami</cp:lastModifiedBy>
  <cp:revision>132</cp:revision>
  <cp:lastPrinted>1601-01-01T00:00:00Z</cp:lastPrinted>
  <dcterms:created xsi:type="dcterms:W3CDTF">2018-06-08T09:33:15Z</dcterms:created>
  <dcterms:modified xsi:type="dcterms:W3CDTF">2019-03-11T01:09:26Z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TC060891601041</vt:lpwstr>
  </property>
</Properties>
</file>